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4"/>
  </p:notesMasterIdLst>
  <p:sldIdLst>
    <p:sldId id="312" r:id="rId6"/>
    <p:sldId id="315" r:id="rId7"/>
    <p:sldId id="302" r:id="rId8"/>
    <p:sldId id="317" r:id="rId9"/>
    <p:sldId id="316" r:id="rId10"/>
    <p:sldId id="318" r:id="rId11"/>
    <p:sldId id="319" r:id="rId12"/>
    <p:sldId id="320" r:id="rId1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DBD600"/>
    <a:srgbClr val="FFFF00"/>
    <a:srgbClr val="FFD685"/>
    <a:srgbClr val="FFE0C1"/>
    <a:srgbClr val="FFFFCC"/>
    <a:srgbClr val="FFFF99"/>
    <a:srgbClr val="0094DA"/>
    <a:srgbClr val="75B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6" autoAdjust="0"/>
  </p:normalViewPr>
  <p:slideViewPr>
    <p:cSldViewPr snapToGrid="0">
      <p:cViewPr varScale="1">
        <p:scale>
          <a:sx n="122" d="100"/>
          <a:sy n="122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0E033-D01C-4138-85A1-820BFA49D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BC85D7-AFA8-4029-AEC6-794A23F35A6A}">
      <dgm:prSet phldrT="[Tekst]" custT="1"/>
      <dgm:spPr/>
      <dgm:t>
        <a:bodyPr/>
        <a:lstStyle/>
        <a:p>
          <a:r>
            <a:rPr lang="pl-PL" sz="2800" dirty="0"/>
            <a:t>system monitorowania emisji z transportu</a:t>
          </a:r>
        </a:p>
      </dgm:t>
    </dgm:pt>
    <dgm:pt modelId="{63993605-2D58-4E94-B331-FF90DF07213B}" type="parTrans" cxnId="{A5B05B20-9ECE-41A4-8FF1-959E912D6810}">
      <dgm:prSet/>
      <dgm:spPr/>
      <dgm:t>
        <a:bodyPr/>
        <a:lstStyle/>
        <a:p>
          <a:endParaRPr lang="pl-PL"/>
        </a:p>
      </dgm:t>
    </dgm:pt>
    <dgm:pt modelId="{86694804-001B-42AB-A3E9-D2D5A51B32E5}" type="sibTrans" cxnId="{A5B05B20-9ECE-41A4-8FF1-959E912D6810}">
      <dgm:prSet/>
      <dgm:spPr/>
      <dgm:t>
        <a:bodyPr/>
        <a:lstStyle/>
        <a:p>
          <a:endParaRPr lang="pl-PL"/>
        </a:p>
      </dgm:t>
    </dgm:pt>
    <dgm:pt modelId="{70461AB1-3649-4D43-8A2B-7137798732D8}">
      <dgm:prSet custT="1"/>
      <dgm:spPr/>
      <dgm:t>
        <a:bodyPr/>
        <a:lstStyle/>
        <a:p>
          <a:r>
            <a:rPr lang="pl-PL" sz="2800" dirty="0"/>
            <a:t>raport o możliwości zminimalizowania zatorów </a:t>
          </a:r>
          <a:br>
            <a:rPr lang="pl-PL" sz="2800" dirty="0"/>
          </a:br>
          <a:r>
            <a:rPr lang="pl-PL" sz="2800" dirty="0"/>
            <a:t>oraz jego wdrażanie </a:t>
          </a:r>
        </a:p>
      </dgm:t>
    </dgm:pt>
    <dgm:pt modelId="{8013948A-746F-472B-A79D-DEB64F72FD06}" type="parTrans" cxnId="{7E8DC8CF-0671-4AC3-B577-01E10A485B16}">
      <dgm:prSet/>
      <dgm:spPr/>
      <dgm:t>
        <a:bodyPr/>
        <a:lstStyle/>
        <a:p>
          <a:endParaRPr lang="pl-PL"/>
        </a:p>
      </dgm:t>
    </dgm:pt>
    <dgm:pt modelId="{E8B8AF9F-1EF3-4E7E-9818-B74EAB5E5C9E}" type="sibTrans" cxnId="{7E8DC8CF-0671-4AC3-B577-01E10A485B16}">
      <dgm:prSet/>
      <dgm:spPr/>
      <dgm:t>
        <a:bodyPr/>
        <a:lstStyle/>
        <a:p>
          <a:endParaRPr lang="pl-PL"/>
        </a:p>
      </dgm:t>
    </dgm:pt>
    <dgm:pt modelId="{4E9A161D-61A8-49BC-B78C-F65F30A36E47}">
      <dgm:prSet custT="1"/>
      <dgm:spPr/>
      <dgm:t>
        <a:bodyPr/>
        <a:lstStyle/>
        <a:p>
          <a:r>
            <a:rPr lang="pl-PL" sz="2800" dirty="0"/>
            <a:t>modernizację taboru komunikacji miejskiej</a:t>
          </a:r>
        </a:p>
      </dgm:t>
    </dgm:pt>
    <dgm:pt modelId="{BD0175A7-B84A-4BFD-82A6-8139015F1157}" type="parTrans" cxnId="{52605A98-0127-423F-9A52-83E4EF4A151E}">
      <dgm:prSet/>
      <dgm:spPr/>
      <dgm:t>
        <a:bodyPr/>
        <a:lstStyle/>
        <a:p>
          <a:endParaRPr lang="pl-PL"/>
        </a:p>
      </dgm:t>
    </dgm:pt>
    <dgm:pt modelId="{0C86C6EC-644C-46E6-B5D8-BE7A18626A22}" type="sibTrans" cxnId="{52605A98-0127-423F-9A52-83E4EF4A151E}">
      <dgm:prSet/>
      <dgm:spPr/>
      <dgm:t>
        <a:bodyPr/>
        <a:lstStyle/>
        <a:p>
          <a:endParaRPr lang="pl-PL"/>
        </a:p>
      </dgm:t>
    </dgm:pt>
    <dgm:pt modelId="{EB545097-C3BC-43BE-A7EB-61A436A7A520}">
      <dgm:prSet custT="1"/>
      <dgm:spPr/>
      <dgm:t>
        <a:bodyPr/>
        <a:lstStyle/>
        <a:p>
          <a:r>
            <a:rPr lang="pl-PL" sz="2800" dirty="0"/>
            <a:t>rozwój komunikacji tramwajowej </a:t>
          </a:r>
        </a:p>
      </dgm:t>
    </dgm:pt>
    <dgm:pt modelId="{8E99A5A0-9C9F-4306-A7D5-3AE08F7E827A}" type="parTrans" cxnId="{960559A7-16B5-4B84-B555-80A170AB2164}">
      <dgm:prSet/>
      <dgm:spPr/>
      <dgm:t>
        <a:bodyPr/>
        <a:lstStyle/>
        <a:p>
          <a:endParaRPr lang="pl-PL"/>
        </a:p>
      </dgm:t>
    </dgm:pt>
    <dgm:pt modelId="{FDDA3145-8060-4FE6-8A90-2F12DC1EC5D0}" type="sibTrans" cxnId="{960559A7-16B5-4B84-B555-80A170AB2164}">
      <dgm:prSet/>
      <dgm:spPr/>
      <dgm:t>
        <a:bodyPr/>
        <a:lstStyle/>
        <a:p>
          <a:endParaRPr lang="pl-PL"/>
        </a:p>
      </dgm:t>
    </dgm:pt>
    <dgm:pt modelId="{B1E9374C-24C7-4C29-8D50-C976C70C1733}">
      <dgm:prSet phldrT="[Tekst]" custT="1"/>
      <dgm:spPr/>
      <dgm:t>
        <a:bodyPr/>
        <a:lstStyle/>
        <a:p>
          <a:r>
            <a:rPr lang="pl-PL" sz="2800" dirty="0"/>
            <a:t>strefy </a:t>
          </a:r>
          <a:r>
            <a:rPr lang="pl-PL" sz="2800"/>
            <a:t>ograniczonego transportu do 2026 r.</a:t>
          </a:r>
          <a:endParaRPr lang="pl-PL" sz="2800" dirty="0"/>
        </a:p>
      </dgm:t>
    </dgm:pt>
    <dgm:pt modelId="{3C8F1D87-EA2D-4228-8A23-07E655C93162}" type="parTrans" cxnId="{A2EDAB39-0930-43DF-9F21-C41163B59D59}">
      <dgm:prSet/>
      <dgm:spPr/>
      <dgm:t>
        <a:bodyPr/>
        <a:lstStyle/>
        <a:p>
          <a:endParaRPr lang="pl-PL"/>
        </a:p>
      </dgm:t>
    </dgm:pt>
    <dgm:pt modelId="{F7E583E4-72D3-4C26-8D4C-58699A2ACD74}" type="sibTrans" cxnId="{A2EDAB39-0930-43DF-9F21-C41163B59D59}">
      <dgm:prSet/>
      <dgm:spPr/>
      <dgm:t>
        <a:bodyPr/>
        <a:lstStyle/>
        <a:p>
          <a:endParaRPr lang="pl-PL"/>
        </a:p>
      </dgm:t>
    </dgm:pt>
    <dgm:pt modelId="{BAA7021F-94BD-439B-8620-EB253B932B1C}" type="pres">
      <dgm:prSet presAssocID="{89A0E033-D01C-4138-85A1-820BFA49DED4}" presName="linear" presStyleCnt="0">
        <dgm:presLayoutVars>
          <dgm:dir/>
          <dgm:resizeHandles val="exact"/>
        </dgm:presLayoutVars>
      </dgm:prSet>
      <dgm:spPr/>
    </dgm:pt>
    <dgm:pt modelId="{9BB363EB-D9DC-4F76-AB4E-27199798A72C}" type="pres">
      <dgm:prSet presAssocID="{B1E9374C-24C7-4C29-8D50-C976C70C1733}" presName="comp" presStyleCnt="0"/>
      <dgm:spPr/>
    </dgm:pt>
    <dgm:pt modelId="{81034F5A-3E54-45E1-A274-BE9CC297FAD0}" type="pres">
      <dgm:prSet presAssocID="{B1E9374C-24C7-4C29-8D50-C976C70C1733}" presName="box" presStyleLbl="node1" presStyleIdx="0" presStyleCnt="5" custLinFactNeighborX="209" custLinFactNeighborY="-1358"/>
      <dgm:spPr/>
    </dgm:pt>
    <dgm:pt modelId="{9E9A3E0B-495E-4261-981E-41A2DC49B5B3}" type="pres">
      <dgm:prSet presAssocID="{B1E9374C-24C7-4C29-8D50-C976C70C1733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</dgm:pt>
    <dgm:pt modelId="{0348657C-C189-4A69-9CA5-C92B3E8EDBFC}" type="pres">
      <dgm:prSet presAssocID="{B1E9374C-24C7-4C29-8D50-C976C70C1733}" presName="text" presStyleLbl="node1" presStyleIdx="0" presStyleCnt="5">
        <dgm:presLayoutVars>
          <dgm:bulletEnabled val="1"/>
        </dgm:presLayoutVars>
      </dgm:prSet>
      <dgm:spPr/>
    </dgm:pt>
    <dgm:pt modelId="{2CC20B96-BBCD-4BD5-BC97-CD792295C5C5}" type="pres">
      <dgm:prSet presAssocID="{F7E583E4-72D3-4C26-8D4C-58699A2ACD74}" presName="spacer" presStyleCnt="0"/>
      <dgm:spPr/>
    </dgm:pt>
    <dgm:pt modelId="{566B3947-3377-4D9F-A1C9-C4151A667453}" type="pres">
      <dgm:prSet presAssocID="{99BC85D7-AFA8-4029-AEC6-794A23F35A6A}" presName="comp" presStyleCnt="0"/>
      <dgm:spPr/>
    </dgm:pt>
    <dgm:pt modelId="{3016BE23-82F0-4CBA-97B2-2F3D86EAF410}" type="pres">
      <dgm:prSet presAssocID="{99BC85D7-AFA8-4029-AEC6-794A23F35A6A}" presName="box" presStyleLbl="node1" presStyleIdx="1" presStyleCnt="5"/>
      <dgm:spPr/>
    </dgm:pt>
    <dgm:pt modelId="{D6966879-EF3D-4977-B159-B324B5311C5A}" type="pres">
      <dgm:prSet presAssocID="{99BC85D7-AFA8-4029-AEC6-794A23F35A6A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6A8E734-AE6D-49AD-9461-1C199BCDA8A7}" type="pres">
      <dgm:prSet presAssocID="{99BC85D7-AFA8-4029-AEC6-794A23F35A6A}" presName="text" presStyleLbl="node1" presStyleIdx="1" presStyleCnt="5">
        <dgm:presLayoutVars>
          <dgm:bulletEnabled val="1"/>
        </dgm:presLayoutVars>
      </dgm:prSet>
      <dgm:spPr/>
    </dgm:pt>
    <dgm:pt modelId="{9CC670BF-764E-4221-85F5-40E5481B7CEF}" type="pres">
      <dgm:prSet presAssocID="{86694804-001B-42AB-A3E9-D2D5A51B32E5}" presName="spacer" presStyleCnt="0"/>
      <dgm:spPr/>
    </dgm:pt>
    <dgm:pt modelId="{1C342314-28A3-425F-8020-304189504E00}" type="pres">
      <dgm:prSet presAssocID="{70461AB1-3649-4D43-8A2B-7137798732D8}" presName="comp" presStyleCnt="0"/>
      <dgm:spPr/>
    </dgm:pt>
    <dgm:pt modelId="{1E41DE0D-32CF-45BA-94CF-FD11EBA32BEF}" type="pres">
      <dgm:prSet presAssocID="{70461AB1-3649-4D43-8A2B-7137798732D8}" presName="box" presStyleLbl="node1" presStyleIdx="2" presStyleCnt="5"/>
      <dgm:spPr/>
    </dgm:pt>
    <dgm:pt modelId="{E1F14423-2F32-4FE4-A95E-2AF53CD4AF9B}" type="pres">
      <dgm:prSet presAssocID="{70461AB1-3649-4D43-8A2B-7137798732D8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B60E770-8DEE-4AF6-93D4-4B34B51AC289}" type="pres">
      <dgm:prSet presAssocID="{70461AB1-3649-4D43-8A2B-7137798732D8}" presName="text" presStyleLbl="node1" presStyleIdx="2" presStyleCnt="5">
        <dgm:presLayoutVars>
          <dgm:bulletEnabled val="1"/>
        </dgm:presLayoutVars>
      </dgm:prSet>
      <dgm:spPr/>
    </dgm:pt>
    <dgm:pt modelId="{960DEA68-A619-4AD9-866F-8562677BC4C7}" type="pres">
      <dgm:prSet presAssocID="{E8B8AF9F-1EF3-4E7E-9818-B74EAB5E5C9E}" presName="spacer" presStyleCnt="0"/>
      <dgm:spPr/>
    </dgm:pt>
    <dgm:pt modelId="{7E1D39F2-DB4C-40DB-B9C2-6E5E61E106F5}" type="pres">
      <dgm:prSet presAssocID="{4E9A161D-61A8-49BC-B78C-F65F30A36E47}" presName="comp" presStyleCnt="0"/>
      <dgm:spPr/>
    </dgm:pt>
    <dgm:pt modelId="{E22D9C7C-143B-4C40-8281-BE172DD73522}" type="pres">
      <dgm:prSet presAssocID="{4E9A161D-61A8-49BC-B78C-F65F30A36E47}" presName="box" presStyleLbl="node1" presStyleIdx="3" presStyleCnt="5"/>
      <dgm:spPr/>
    </dgm:pt>
    <dgm:pt modelId="{D006BC95-914D-44B0-BB53-C3F38CC8A14E}" type="pres">
      <dgm:prSet presAssocID="{4E9A161D-61A8-49BC-B78C-F65F30A36E47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FD19C1DC-1BD4-4BE0-BB01-4A891BDDEE14}" type="pres">
      <dgm:prSet presAssocID="{4E9A161D-61A8-49BC-B78C-F65F30A36E47}" presName="text" presStyleLbl="node1" presStyleIdx="3" presStyleCnt="5">
        <dgm:presLayoutVars>
          <dgm:bulletEnabled val="1"/>
        </dgm:presLayoutVars>
      </dgm:prSet>
      <dgm:spPr/>
    </dgm:pt>
    <dgm:pt modelId="{3D1808D1-9BD0-4EE1-8654-8153388A6C1C}" type="pres">
      <dgm:prSet presAssocID="{0C86C6EC-644C-46E6-B5D8-BE7A18626A22}" presName="spacer" presStyleCnt="0"/>
      <dgm:spPr/>
    </dgm:pt>
    <dgm:pt modelId="{F09FAA34-F05D-43B4-BD77-F33E632FC0A8}" type="pres">
      <dgm:prSet presAssocID="{EB545097-C3BC-43BE-A7EB-61A436A7A520}" presName="comp" presStyleCnt="0"/>
      <dgm:spPr/>
    </dgm:pt>
    <dgm:pt modelId="{B4907D17-445D-4956-8D3A-43AB406005BF}" type="pres">
      <dgm:prSet presAssocID="{EB545097-C3BC-43BE-A7EB-61A436A7A520}" presName="box" presStyleLbl="node1" presStyleIdx="4" presStyleCnt="5"/>
      <dgm:spPr/>
    </dgm:pt>
    <dgm:pt modelId="{D8083838-FF36-4137-863F-F35F6B2DC5C8}" type="pres">
      <dgm:prSet presAssocID="{EB545097-C3BC-43BE-A7EB-61A436A7A520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</dgm:pt>
    <dgm:pt modelId="{0CE25B09-6B0C-4A7B-B62A-BCE84C116C93}" type="pres">
      <dgm:prSet presAssocID="{EB545097-C3BC-43BE-A7EB-61A436A7A520}" presName="text" presStyleLbl="node1" presStyleIdx="4" presStyleCnt="5">
        <dgm:presLayoutVars>
          <dgm:bulletEnabled val="1"/>
        </dgm:presLayoutVars>
      </dgm:prSet>
      <dgm:spPr/>
    </dgm:pt>
  </dgm:ptLst>
  <dgm:cxnLst>
    <dgm:cxn modelId="{67928112-D442-49A8-8877-AAA9E5B54FF1}" type="presOf" srcId="{4E9A161D-61A8-49BC-B78C-F65F30A36E47}" destId="{E22D9C7C-143B-4C40-8281-BE172DD73522}" srcOrd="0" destOrd="0" presId="urn:microsoft.com/office/officeart/2005/8/layout/vList4"/>
    <dgm:cxn modelId="{BF405119-9A0C-4FF9-B5BB-FAE5ADC68679}" type="presOf" srcId="{70461AB1-3649-4D43-8A2B-7137798732D8}" destId="{CB60E770-8DEE-4AF6-93D4-4B34B51AC289}" srcOrd="1" destOrd="0" presId="urn:microsoft.com/office/officeart/2005/8/layout/vList4"/>
    <dgm:cxn modelId="{A5B05B20-9ECE-41A4-8FF1-959E912D6810}" srcId="{89A0E033-D01C-4138-85A1-820BFA49DED4}" destId="{99BC85D7-AFA8-4029-AEC6-794A23F35A6A}" srcOrd="1" destOrd="0" parTransId="{63993605-2D58-4E94-B331-FF90DF07213B}" sibTransId="{86694804-001B-42AB-A3E9-D2D5A51B32E5}"/>
    <dgm:cxn modelId="{5D347224-5738-49E4-9775-9D306C8505CF}" type="presOf" srcId="{B1E9374C-24C7-4C29-8D50-C976C70C1733}" destId="{81034F5A-3E54-45E1-A274-BE9CC297FAD0}" srcOrd="0" destOrd="0" presId="urn:microsoft.com/office/officeart/2005/8/layout/vList4"/>
    <dgm:cxn modelId="{A2EDAB39-0930-43DF-9F21-C41163B59D59}" srcId="{89A0E033-D01C-4138-85A1-820BFA49DED4}" destId="{B1E9374C-24C7-4C29-8D50-C976C70C1733}" srcOrd="0" destOrd="0" parTransId="{3C8F1D87-EA2D-4228-8A23-07E655C93162}" sibTransId="{F7E583E4-72D3-4C26-8D4C-58699A2ACD74}"/>
    <dgm:cxn modelId="{F94B1740-1C7D-4759-A236-A15D78E0B77D}" type="presOf" srcId="{B1E9374C-24C7-4C29-8D50-C976C70C1733}" destId="{0348657C-C189-4A69-9CA5-C92B3E8EDBFC}" srcOrd="1" destOrd="0" presId="urn:microsoft.com/office/officeart/2005/8/layout/vList4"/>
    <dgm:cxn modelId="{35B7DE70-CA0D-4B87-A209-0F65BFFEB021}" type="presOf" srcId="{EB545097-C3BC-43BE-A7EB-61A436A7A520}" destId="{0CE25B09-6B0C-4A7B-B62A-BCE84C116C93}" srcOrd="1" destOrd="0" presId="urn:microsoft.com/office/officeart/2005/8/layout/vList4"/>
    <dgm:cxn modelId="{2E9A0A52-B8BE-4759-B72D-A6522E91E2FE}" type="presOf" srcId="{4E9A161D-61A8-49BC-B78C-F65F30A36E47}" destId="{FD19C1DC-1BD4-4BE0-BB01-4A891BDDEE14}" srcOrd="1" destOrd="0" presId="urn:microsoft.com/office/officeart/2005/8/layout/vList4"/>
    <dgm:cxn modelId="{6E29BC77-F52B-4851-9408-B80BFE149F02}" type="presOf" srcId="{70461AB1-3649-4D43-8A2B-7137798732D8}" destId="{1E41DE0D-32CF-45BA-94CF-FD11EBA32BEF}" srcOrd="0" destOrd="0" presId="urn:microsoft.com/office/officeart/2005/8/layout/vList4"/>
    <dgm:cxn modelId="{9A123B8C-A008-4A08-985F-FEBC0A301093}" type="presOf" srcId="{99BC85D7-AFA8-4029-AEC6-794A23F35A6A}" destId="{76A8E734-AE6D-49AD-9461-1C199BCDA8A7}" srcOrd="1" destOrd="0" presId="urn:microsoft.com/office/officeart/2005/8/layout/vList4"/>
    <dgm:cxn modelId="{7BE0BB94-0CB2-4507-A63E-80C55594D166}" type="presOf" srcId="{89A0E033-D01C-4138-85A1-820BFA49DED4}" destId="{BAA7021F-94BD-439B-8620-EB253B932B1C}" srcOrd="0" destOrd="0" presId="urn:microsoft.com/office/officeart/2005/8/layout/vList4"/>
    <dgm:cxn modelId="{52605A98-0127-423F-9A52-83E4EF4A151E}" srcId="{89A0E033-D01C-4138-85A1-820BFA49DED4}" destId="{4E9A161D-61A8-49BC-B78C-F65F30A36E47}" srcOrd="3" destOrd="0" parTransId="{BD0175A7-B84A-4BFD-82A6-8139015F1157}" sibTransId="{0C86C6EC-644C-46E6-B5D8-BE7A18626A22}"/>
    <dgm:cxn modelId="{960559A7-16B5-4B84-B555-80A170AB2164}" srcId="{89A0E033-D01C-4138-85A1-820BFA49DED4}" destId="{EB545097-C3BC-43BE-A7EB-61A436A7A520}" srcOrd="4" destOrd="0" parTransId="{8E99A5A0-9C9F-4306-A7D5-3AE08F7E827A}" sibTransId="{FDDA3145-8060-4FE6-8A90-2F12DC1EC5D0}"/>
    <dgm:cxn modelId="{7E8DC8CF-0671-4AC3-B577-01E10A485B16}" srcId="{89A0E033-D01C-4138-85A1-820BFA49DED4}" destId="{70461AB1-3649-4D43-8A2B-7137798732D8}" srcOrd="2" destOrd="0" parTransId="{8013948A-746F-472B-A79D-DEB64F72FD06}" sibTransId="{E8B8AF9F-1EF3-4E7E-9818-B74EAB5E5C9E}"/>
    <dgm:cxn modelId="{8C3E79E4-EE88-45B2-A93C-7D164CF1EB47}" type="presOf" srcId="{EB545097-C3BC-43BE-A7EB-61A436A7A520}" destId="{B4907D17-445D-4956-8D3A-43AB406005BF}" srcOrd="0" destOrd="0" presId="urn:microsoft.com/office/officeart/2005/8/layout/vList4"/>
    <dgm:cxn modelId="{1C3788FB-64F5-4B2C-9387-1CB4090A5598}" type="presOf" srcId="{99BC85D7-AFA8-4029-AEC6-794A23F35A6A}" destId="{3016BE23-82F0-4CBA-97B2-2F3D86EAF410}" srcOrd="0" destOrd="0" presId="urn:microsoft.com/office/officeart/2005/8/layout/vList4"/>
    <dgm:cxn modelId="{A10F05E1-A27C-4960-9872-10F2DD381E89}" type="presParOf" srcId="{BAA7021F-94BD-439B-8620-EB253B932B1C}" destId="{9BB363EB-D9DC-4F76-AB4E-27199798A72C}" srcOrd="0" destOrd="0" presId="urn:microsoft.com/office/officeart/2005/8/layout/vList4"/>
    <dgm:cxn modelId="{EBD14206-19E9-4E8A-B774-540C58110ED5}" type="presParOf" srcId="{9BB363EB-D9DC-4F76-AB4E-27199798A72C}" destId="{81034F5A-3E54-45E1-A274-BE9CC297FAD0}" srcOrd="0" destOrd="0" presId="urn:microsoft.com/office/officeart/2005/8/layout/vList4"/>
    <dgm:cxn modelId="{1ED2D80E-6BD8-4880-89FF-CBBFE6488AD6}" type="presParOf" srcId="{9BB363EB-D9DC-4F76-AB4E-27199798A72C}" destId="{9E9A3E0B-495E-4261-981E-41A2DC49B5B3}" srcOrd="1" destOrd="0" presId="urn:microsoft.com/office/officeart/2005/8/layout/vList4"/>
    <dgm:cxn modelId="{5886372C-24D4-43D7-83AC-D4BD16418EE1}" type="presParOf" srcId="{9BB363EB-D9DC-4F76-AB4E-27199798A72C}" destId="{0348657C-C189-4A69-9CA5-C92B3E8EDBFC}" srcOrd="2" destOrd="0" presId="urn:microsoft.com/office/officeart/2005/8/layout/vList4"/>
    <dgm:cxn modelId="{06B14C3D-2243-491D-8B59-AF94F87C495F}" type="presParOf" srcId="{BAA7021F-94BD-439B-8620-EB253B932B1C}" destId="{2CC20B96-BBCD-4BD5-BC97-CD792295C5C5}" srcOrd="1" destOrd="0" presId="urn:microsoft.com/office/officeart/2005/8/layout/vList4"/>
    <dgm:cxn modelId="{327B9567-0BEB-4CC7-B794-E9E0AF797CEB}" type="presParOf" srcId="{BAA7021F-94BD-439B-8620-EB253B932B1C}" destId="{566B3947-3377-4D9F-A1C9-C4151A667453}" srcOrd="2" destOrd="0" presId="urn:microsoft.com/office/officeart/2005/8/layout/vList4"/>
    <dgm:cxn modelId="{E419BE5A-5FAB-4ABC-AB11-47188998C7DD}" type="presParOf" srcId="{566B3947-3377-4D9F-A1C9-C4151A667453}" destId="{3016BE23-82F0-4CBA-97B2-2F3D86EAF410}" srcOrd="0" destOrd="0" presId="urn:microsoft.com/office/officeart/2005/8/layout/vList4"/>
    <dgm:cxn modelId="{70E428D7-604B-4760-B0B4-7ECDA7951F53}" type="presParOf" srcId="{566B3947-3377-4D9F-A1C9-C4151A667453}" destId="{D6966879-EF3D-4977-B159-B324B5311C5A}" srcOrd="1" destOrd="0" presId="urn:microsoft.com/office/officeart/2005/8/layout/vList4"/>
    <dgm:cxn modelId="{CD07322D-0300-4CB8-B41E-ADE5F5A6C755}" type="presParOf" srcId="{566B3947-3377-4D9F-A1C9-C4151A667453}" destId="{76A8E734-AE6D-49AD-9461-1C199BCDA8A7}" srcOrd="2" destOrd="0" presId="urn:microsoft.com/office/officeart/2005/8/layout/vList4"/>
    <dgm:cxn modelId="{4C72E30D-713B-41A3-ACC6-71BD3619CA7D}" type="presParOf" srcId="{BAA7021F-94BD-439B-8620-EB253B932B1C}" destId="{9CC670BF-764E-4221-85F5-40E5481B7CEF}" srcOrd="3" destOrd="0" presId="urn:microsoft.com/office/officeart/2005/8/layout/vList4"/>
    <dgm:cxn modelId="{4D5BCD94-720B-405C-A2DA-F3000C297CBD}" type="presParOf" srcId="{BAA7021F-94BD-439B-8620-EB253B932B1C}" destId="{1C342314-28A3-425F-8020-304189504E00}" srcOrd="4" destOrd="0" presId="urn:microsoft.com/office/officeart/2005/8/layout/vList4"/>
    <dgm:cxn modelId="{BCC50EB9-FD33-47F6-B3D8-629E1B444041}" type="presParOf" srcId="{1C342314-28A3-425F-8020-304189504E00}" destId="{1E41DE0D-32CF-45BA-94CF-FD11EBA32BEF}" srcOrd="0" destOrd="0" presId="urn:microsoft.com/office/officeart/2005/8/layout/vList4"/>
    <dgm:cxn modelId="{D38B822F-0837-4957-855C-AB8058356B89}" type="presParOf" srcId="{1C342314-28A3-425F-8020-304189504E00}" destId="{E1F14423-2F32-4FE4-A95E-2AF53CD4AF9B}" srcOrd="1" destOrd="0" presId="urn:microsoft.com/office/officeart/2005/8/layout/vList4"/>
    <dgm:cxn modelId="{63657336-E808-4BF4-8663-34C24FFDC22D}" type="presParOf" srcId="{1C342314-28A3-425F-8020-304189504E00}" destId="{CB60E770-8DEE-4AF6-93D4-4B34B51AC289}" srcOrd="2" destOrd="0" presId="urn:microsoft.com/office/officeart/2005/8/layout/vList4"/>
    <dgm:cxn modelId="{80F1D14A-C5F1-42D6-8109-421B1E8A5C31}" type="presParOf" srcId="{BAA7021F-94BD-439B-8620-EB253B932B1C}" destId="{960DEA68-A619-4AD9-866F-8562677BC4C7}" srcOrd="5" destOrd="0" presId="urn:microsoft.com/office/officeart/2005/8/layout/vList4"/>
    <dgm:cxn modelId="{1D99FBD4-0932-44C9-81C4-CB61E7B79DC9}" type="presParOf" srcId="{BAA7021F-94BD-439B-8620-EB253B932B1C}" destId="{7E1D39F2-DB4C-40DB-B9C2-6E5E61E106F5}" srcOrd="6" destOrd="0" presId="urn:microsoft.com/office/officeart/2005/8/layout/vList4"/>
    <dgm:cxn modelId="{F298BCE4-75B9-4158-A8A2-B3A77A29C5BD}" type="presParOf" srcId="{7E1D39F2-DB4C-40DB-B9C2-6E5E61E106F5}" destId="{E22D9C7C-143B-4C40-8281-BE172DD73522}" srcOrd="0" destOrd="0" presId="urn:microsoft.com/office/officeart/2005/8/layout/vList4"/>
    <dgm:cxn modelId="{9006C5CA-FE38-41D8-9C1C-6F10269CE8AE}" type="presParOf" srcId="{7E1D39F2-DB4C-40DB-B9C2-6E5E61E106F5}" destId="{D006BC95-914D-44B0-BB53-C3F38CC8A14E}" srcOrd="1" destOrd="0" presId="urn:microsoft.com/office/officeart/2005/8/layout/vList4"/>
    <dgm:cxn modelId="{18A9B511-4CAB-4D99-B94C-3C0F1B958674}" type="presParOf" srcId="{7E1D39F2-DB4C-40DB-B9C2-6E5E61E106F5}" destId="{FD19C1DC-1BD4-4BE0-BB01-4A891BDDEE14}" srcOrd="2" destOrd="0" presId="urn:microsoft.com/office/officeart/2005/8/layout/vList4"/>
    <dgm:cxn modelId="{D0D02AF7-038F-44E0-8CF6-48100A7BAB51}" type="presParOf" srcId="{BAA7021F-94BD-439B-8620-EB253B932B1C}" destId="{3D1808D1-9BD0-4EE1-8654-8153388A6C1C}" srcOrd="7" destOrd="0" presId="urn:microsoft.com/office/officeart/2005/8/layout/vList4"/>
    <dgm:cxn modelId="{23BA1CB7-E1AE-402D-99ED-59C379304078}" type="presParOf" srcId="{BAA7021F-94BD-439B-8620-EB253B932B1C}" destId="{F09FAA34-F05D-43B4-BD77-F33E632FC0A8}" srcOrd="8" destOrd="0" presId="urn:microsoft.com/office/officeart/2005/8/layout/vList4"/>
    <dgm:cxn modelId="{5F15CB4F-E593-4BC7-9613-4540036361E3}" type="presParOf" srcId="{F09FAA34-F05D-43B4-BD77-F33E632FC0A8}" destId="{B4907D17-445D-4956-8D3A-43AB406005BF}" srcOrd="0" destOrd="0" presId="urn:microsoft.com/office/officeart/2005/8/layout/vList4"/>
    <dgm:cxn modelId="{A8460FBD-A94D-4C07-A4F7-FADC22BD0B29}" type="presParOf" srcId="{F09FAA34-F05D-43B4-BD77-F33E632FC0A8}" destId="{D8083838-FF36-4137-863F-F35F6B2DC5C8}" srcOrd="1" destOrd="0" presId="urn:microsoft.com/office/officeart/2005/8/layout/vList4"/>
    <dgm:cxn modelId="{254B5E9A-D8E2-4CA2-B60D-E1F88043508D}" type="presParOf" srcId="{F09FAA34-F05D-43B4-BD77-F33E632FC0A8}" destId="{0CE25B09-6B0C-4A7B-B62A-BCE84C116C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34F5A-3E54-45E1-A274-BE9CC297FAD0}">
      <dsp:nvSpPr>
        <dsp:cNvPr id="0" name=""/>
        <dsp:cNvSpPr/>
      </dsp:nvSpPr>
      <dsp:spPr>
        <a:xfrm>
          <a:off x="0" y="0"/>
          <a:ext cx="10325643" cy="856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strefy </a:t>
          </a:r>
          <a:r>
            <a:rPr lang="pl-PL" sz="2800" kern="1200"/>
            <a:t>ograniczonego transportu do 2026 r.</a:t>
          </a:r>
          <a:endParaRPr lang="pl-PL" sz="2800" kern="1200" dirty="0"/>
        </a:p>
      </dsp:txBody>
      <dsp:txXfrm>
        <a:off x="2150806" y="0"/>
        <a:ext cx="8174837" cy="856772"/>
      </dsp:txXfrm>
    </dsp:sp>
    <dsp:sp modelId="{9E9A3E0B-495E-4261-981E-41A2DC49B5B3}">
      <dsp:nvSpPr>
        <dsp:cNvPr id="0" name=""/>
        <dsp:cNvSpPr/>
      </dsp:nvSpPr>
      <dsp:spPr>
        <a:xfrm>
          <a:off x="85677" y="85677"/>
          <a:ext cx="2065128" cy="68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6BE23-82F0-4CBA-97B2-2F3D86EAF410}">
      <dsp:nvSpPr>
        <dsp:cNvPr id="0" name=""/>
        <dsp:cNvSpPr/>
      </dsp:nvSpPr>
      <dsp:spPr>
        <a:xfrm>
          <a:off x="0" y="942450"/>
          <a:ext cx="10325643" cy="856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system monitorowania emisji z transportu</a:t>
          </a:r>
        </a:p>
      </dsp:txBody>
      <dsp:txXfrm>
        <a:off x="2150806" y="942450"/>
        <a:ext cx="8174837" cy="856772"/>
      </dsp:txXfrm>
    </dsp:sp>
    <dsp:sp modelId="{D6966879-EF3D-4977-B159-B324B5311C5A}">
      <dsp:nvSpPr>
        <dsp:cNvPr id="0" name=""/>
        <dsp:cNvSpPr/>
      </dsp:nvSpPr>
      <dsp:spPr>
        <a:xfrm>
          <a:off x="85677" y="1028127"/>
          <a:ext cx="2065128" cy="68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1DE0D-32CF-45BA-94CF-FD11EBA32BEF}">
      <dsp:nvSpPr>
        <dsp:cNvPr id="0" name=""/>
        <dsp:cNvSpPr/>
      </dsp:nvSpPr>
      <dsp:spPr>
        <a:xfrm>
          <a:off x="0" y="1884900"/>
          <a:ext cx="10325643" cy="856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raport o możliwości zminimalizowania zatorów </a:t>
          </a:r>
          <a:br>
            <a:rPr lang="pl-PL" sz="2800" kern="1200" dirty="0"/>
          </a:br>
          <a:r>
            <a:rPr lang="pl-PL" sz="2800" kern="1200" dirty="0"/>
            <a:t>oraz jego wdrażanie </a:t>
          </a:r>
        </a:p>
      </dsp:txBody>
      <dsp:txXfrm>
        <a:off x="2150806" y="1884900"/>
        <a:ext cx="8174837" cy="856772"/>
      </dsp:txXfrm>
    </dsp:sp>
    <dsp:sp modelId="{E1F14423-2F32-4FE4-A95E-2AF53CD4AF9B}">
      <dsp:nvSpPr>
        <dsp:cNvPr id="0" name=""/>
        <dsp:cNvSpPr/>
      </dsp:nvSpPr>
      <dsp:spPr>
        <a:xfrm>
          <a:off x="85677" y="1970577"/>
          <a:ext cx="2065128" cy="68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9C7C-143B-4C40-8281-BE172DD73522}">
      <dsp:nvSpPr>
        <dsp:cNvPr id="0" name=""/>
        <dsp:cNvSpPr/>
      </dsp:nvSpPr>
      <dsp:spPr>
        <a:xfrm>
          <a:off x="0" y="2827350"/>
          <a:ext cx="10325643" cy="856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modernizację taboru komunikacji miejskiej</a:t>
          </a:r>
        </a:p>
      </dsp:txBody>
      <dsp:txXfrm>
        <a:off x="2150806" y="2827350"/>
        <a:ext cx="8174837" cy="856772"/>
      </dsp:txXfrm>
    </dsp:sp>
    <dsp:sp modelId="{D006BC95-914D-44B0-BB53-C3F38CC8A14E}">
      <dsp:nvSpPr>
        <dsp:cNvPr id="0" name=""/>
        <dsp:cNvSpPr/>
      </dsp:nvSpPr>
      <dsp:spPr>
        <a:xfrm>
          <a:off x="85677" y="2913028"/>
          <a:ext cx="2065128" cy="68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07D17-445D-4956-8D3A-43AB406005BF}">
      <dsp:nvSpPr>
        <dsp:cNvPr id="0" name=""/>
        <dsp:cNvSpPr/>
      </dsp:nvSpPr>
      <dsp:spPr>
        <a:xfrm>
          <a:off x="0" y="3769801"/>
          <a:ext cx="10325643" cy="856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rozwój komunikacji tramwajowej </a:t>
          </a:r>
        </a:p>
      </dsp:txBody>
      <dsp:txXfrm>
        <a:off x="2150806" y="3769801"/>
        <a:ext cx="8174837" cy="856772"/>
      </dsp:txXfrm>
    </dsp:sp>
    <dsp:sp modelId="{D8083838-FF36-4137-863F-F35F6B2DC5C8}">
      <dsp:nvSpPr>
        <dsp:cNvPr id="0" name=""/>
        <dsp:cNvSpPr/>
      </dsp:nvSpPr>
      <dsp:spPr>
        <a:xfrm>
          <a:off x="85677" y="3855478"/>
          <a:ext cx="2065128" cy="685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30.09.2020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12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75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7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73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03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51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63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87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5975" y="2002421"/>
            <a:ext cx="10810290" cy="1676940"/>
          </a:xfrm>
        </p:spPr>
        <p:txBody>
          <a:bodyPr anchor="t">
            <a:noAutofit/>
          </a:bodyPr>
          <a:lstStyle/>
          <a:p>
            <a:pPr algn="ctr"/>
            <a:r>
              <a:rPr lang="pl-PL" sz="5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Sejmik Województwa Mazowieckiego przyjął nowy </a:t>
            </a:r>
            <a:br>
              <a:rPr lang="pl-PL" sz="5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sz="5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Program Ochrony Powietrza </a:t>
            </a:r>
            <a:br>
              <a:rPr lang="pl-PL" sz="5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sz="5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dla województwa mazowieckiego</a:t>
            </a:r>
          </a:p>
        </p:txBody>
      </p:sp>
    </p:spTree>
    <p:extLst>
      <p:ext uri="{BB962C8B-B14F-4D97-AF65-F5344CB8AC3E}">
        <p14:creationId xmlns:p14="http://schemas.microsoft.com/office/powerpoint/2010/main" val="290620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5507209" y="995578"/>
            <a:ext cx="4085112" cy="76944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3200" b="1" dirty="0">
                <a:solidFill>
                  <a:srgbClr val="0094DA"/>
                </a:solidFill>
                <a:latin typeface="Arial Narrow" panose="020B0606020202030204" pitchFamily="34" charset="0"/>
              </a:rPr>
              <a:t>Co chcemy osiągnąć?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124703" y="1472633"/>
            <a:ext cx="4949951" cy="5166895"/>
            <a:chOff x="6309263" y="555314"/>
            <a:chExt cx="5882737" cy="6140563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"/>
            <a:stretch/>
          </p:blipFill>
          <p:spPr>
            <a:xfrm>
              <a:off x="6364224" y="555314"/>
              <a:ext cx="5827776" cy="6140563"/>
            </a:xfrm>
            <a:prstGeom prst="rect">
              <a:avLst/>
            </a:prstGeom>
          </p:spPr>
        </p:pic>
        <p:sp>
          <p:nvSpPr>
            <p:cNvPr id="6" name="pole tekstowe 5"/>
            <p:cNvSpPr txBox="1"/>
            <p:nvPr/>
          </p:nvSpPr>
          <p:spPr>
            <a:xfrm>
              <a:off x="6309263" y="3798648"/>
              <a:ext cx="1434461" cy="9144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Stężenia średnioroczne </a:t>
              </a:r>
              <a:r>
                <a:rPr lang="pl-PL" sz="1100" b="1" dirty="0" err="1"/>
                <a:t>benzo</a:t>
              </a:r>
              <a:r>
                <a:rPr lang="pl-PL" sz="1100" b="1" dirty="0"/>
                <a:t>(a)</a:t>
              </a:r>
              <a:r>
                <a:rPr lang="pl-PL" sz="1100" b="1" dirty="0" err="1"/>
                <a:t>pirenu</a:t>
              </a:r>
              <a:r>
                <a:rPr lang="pl-PL" sz="1100" b="1" dirty="0"/>
                <a:t> [</a:t>
              </a:r>
              <a:r>
                <a:rPr lang="pl-PL" sz="1100" b="1" dirty="0" err="1"/>
                <a:t>ng</a:t>
              </a:r>
              <a:r>
                <a:rPr lang="pl-PL" sz="1100" b="1" dirty="0"/>
                <a:t>/m</a:t>
              </a:r>
              <a:r>
                <a:rPr lang="pl-PL" sz="1100" b="1" baseline="30000" dirty="0"/>
                <a:t>3</a:t>
              </a:r>
              <a:r>
                <a:rPr lang="pl-PL" sz="1100" b="1" dirty="0"/>
                <a:t>]</a:t>
              </a:r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547251" y="887858"/>
            <a:ext cx="234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94DA"/>
                </a:solidFill>
                <a:latin typeface="Arial Narrow" panose="020B0606020202030204" pitchFamily="34" charset="0"/>
              </a:rPr>
              <a:t>Jak jest?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5610" y="1636735"/>
            <a:ext cx="4610468" cy="48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2509" y="1099696"/>
            <a:ext cx="5602717" cy="719082"/>
          </a:xfrm>
        </p:spPr>
        <p:txBody>
          <a:bodyPr>
            <a:normAutofit/>
          </a:bodyPr>
          <a:lstStyle/>
          <a:p>
            <a:r>
              <a:rPr lang="pl-PL" sz="4400" b="1" dirty="0">
                <a:latin typeface="Arial Narrow" panose="020B0606020202030204" pitchFamily="34" charset="0"/>
                <a:cs typeface="Arial"/>
              </a:rPr>
              <a:t>Co chcemy osiągnąć?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82888A-8920-4395-A870-C985DD970EE0}"/>
              </a:ext>
            </a:extLst>
          </p:cNvPr>
          <p:cNvSpPr txBox="1"/>
          <p:nvPr/>
        </p:nvSpPr>
        <p:spPr>
          <a:xfrm>
            <a:off x="659756" y="1971303"/>
            <a:ext cx="110765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dirty="0">
                <a:latin typeface="Arial Narrow" panose="020B0606020202030204" pitchFamily="34" charset="0"/>
              </a:rPr>
              <a:t>Redukcja emisji:</a:t>
            </a:r>
          </a:p>
          <a:p>
            <a:pPr lvl="0"/>
            <a:r>
              <a:rPr lang="pl-PL" sz="3200" b="1" dirty="0">
                <a:latin typeface="Arial Narrow" panose="020B0606020202030204" pitchFamily="34" charset="0"/>
              </a:rPr>
              <a:t>44%</a:t>
            </a:r>
            <a:r>
              <a:rPr lang="pl-PL" sz="3200" dirty="0">
                <a:latin typeface="Arial Narrow" panose="020B0606020202030204" pitchFamily="34" charset="0"/>
              </a:rPr>
              <a:t> dla PM10 </a:t>
            </a:r>
          </a:p>
          <a:p>
            <a:pPr lvl="0"/>
            <a:r>
              <a:rPr lang="pl-PL" sz="3200" b="1" dirty="0">
                <a:latin typeface="Arial Narrow" panose="020B0606020202030204" pitchFamily="34" charset="0"/>
              </a:rPr>
              <a:t>57%</a:t>
            </a:r>
            <a:r>
              <a:rPr lang="pl-PL" sz="3200" dirty="0">
                <a:latin typeface="Arial Narrow" panose="020B0606020202030204" pitchFamily="34" charset="0"/>
              </a:rPr>
              <a:t> dla PM2,5 </a:t>
            </a:r>
          </a:p>
          <a:p>
            <a:pPr lvl="0"/>
            <a:r>
              <a:rPr lang="pl-PL" sz="3200" b="1" dirty="0">
                <a:latin typeface="Arial Narrow" panose="020B0606020202030204" pitchFamily="34" charset="0"/>
              </a:rPr>
              <a:t>69%</a:t>
            </a:r>
            <a:r>
              <a:rPr lang="pl-PL" sz="3200" dirty="0">
                <a:latin typeface="Arial Narrow" panose="020B0606020202030204" pitchFamily="34" charset="0"/>
              </a:rPr>
              <a:t> dla </a:t>
            </a:r>
            <a:r>
              <a:rPr lang="pl-PL" sz="3200" dirty="0" err="1">
                <a:latin typeface="Arial Narrow" panose="020B0606020202030204" pitchFamily="34" charset="0"/>
              </a:rPr>
              <a:t>benzo</a:t>
            </a:r>
            <a:r>
              <a:rPr lang="pl-PL" sz="3200" dirty="0">
                <a:latin typeface="Arial Narrow" panose="020B0606020202030204" pitchFamily="34" charset="0"/>
              </a:rPr>
              <a:t>(a)</a:t>
            </a:r>
            <a:r>
              <a:rPr lang="pl-PL" sz="3200" dirty="0" err="1">
                <a:latin typeface="Arial Narrow" panose="020B0606020202030204" pitchFamily="34" charset="0"/>
              </a:rPr>
              <a:t>pirenu</a:t>
            </a:r>
            <a:endParaRPr lang="pl-PL" sz="3200" dirty="0">
              <a:latin typeface="Arial Narrow" panose="020B0606020202030204" pitchFamily="34" charset="0"/>
            </a:endParaRPr>
          </a:p>
          <a:p>
            <a:pPr lvl="0"/>
            <a:r>
              <a:rPr lang="pl-PL" sz="3200" b="1" dirty="0">
                <a:latin typeface="Arial Narrow" panose="020B0606020202030204" pitchFamily="34" charset="0"/>
              </a:rPr>
              <a:t>27%</a:t>
            </a:r>
            <a:r>
              <a:rPr lang="pl-PL" sz="3200" dirty="0">
                <a:latin typeface="Arial Narrow" panose="020B0606020202030204" pitchFamily="34" charset="0"/>
              </a:rPr>
              <a:t> dla </a:t>
            </a:r>
            <a:r>
              <a:rPr lang="pl-PL" sz="3200" dirty="0" err="1">
                <a:latin typeface="Arial Narrow" panose="020B0606020202030204" pitchFamily="34" charset="0"/>
              </a:rPr>
              <a:t>ditlenku</a:t>
            </a:r>
            <a:r>
              <a:rPr lang="pl-PL" sz="3200" dirty="0">
                <a:latin typeface="Arial Narrow" panose="020B0606020202030204" pitchFamily="34" charset="0"/>
              </a:rPr>
              <a:t> azotu</a:t>
            </a:r>
          </a:p>
          <a:p>
            <a:r>
              <a:rPr lang="pl-PL" sz="3200" dirty="0">
                <a:latin typeface="Arial Narrow" panose="020B0606020202030204" pitchFamily="34" charset="0"/>
              </a:rPr>
              <a:t>osiągnięcie wielkości stężeń</a:t>
            </a:r>
            <a:r>
              <a:rPr lang="pl-PL" sz="3200" b="1" dirty="0">
                <a:latin typeface="Arial Narrow" panose="020B0606020202030204" pitchFamily="34" charset="0"/>
              </a:rPr>
              <a:t> poniżej poziomów dopuszczalnych </a:t>
            </a:r>
          </a:p>
          <a:p>
            <a:r>
              <a:rPr lang="pl-PL" sz="3200" b="1" dirty="0">
                <a:latin typeface="Arial Narrow" panose="020B0606020202030204" pitchFamily="34" charset="0"/>
              </a:rPr>
              <a:t>i docelowego.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069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784" y="2512859"/>
            <a:ext cx="11198431" cy="2522279"/>
          </a:xfrm>
        </p:spPr>
        <p:txBody>
          <a:bodyPr>
            <a:noAutofit/>
          </a:bodyPr>
          <a:lstStyle/>
          <a:p>
            <a:r>
              <a:rPr lang="pl-PL" sz="5600" b="1" dirty="0">
                <a:latin typeface="Arial Narrow" panose="020B0606020202030204" pitchFamily="34" charset="0"/>
                <a:cs typeface="Arial"/>
              </a:rPr>
              <a:t>Co nowy Program Ochrony Powietrza oznacza dla samorządów?</a:t>
            </a:r>
          </a:p>
        </p:txBody>
      </p:sp>
    </p:spTree>
    <p:extLst>
      <p:ext uri="{BB962C8B-B14F-4D97-AF65-F5344CB8AC3E}">
        <p14:creationId xmlns:p14="http://schemas.microsoft.com/office/powerpoint/2010/main" val="318618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A7FBFC99-57C3-4EB3-A055-D958C7918B3F}"/>
              </a:ext>
            </a:extLst>
          </p:cNvPr>
          <p:cNvSpPr/>
          <p:nvPr/>
        </p:nvSpPr>
        <p:spPr>
          <a:xfrm>
            <a:off x="231493" y="5650264"/>
            <a:ext cx="8626227" cy="1039705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A6A94A90-F85E-4585-B619-58399096E768}"/>
              </a:ext>
            </a:extLst>
          </p:cNvPr>
          <p:cNvGrpSpPr/>
          <p:nvPr/>
        </p:nvGrpSpPr>
        <p:grpSpPr>
          <a:xfrm>
            <a:off x="303933" y="1530723"/>
            <a:ext cx="4385888" cy="795409"/>
            <a:chOff x="1195809" y="-318811"/>
            <a:chExt cx="4214718" cy="553029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CA2285C7-4B67-4561-88B6-02D8A8F9C2EE}"/>
                </a:ext>
              </a:extLst>
            </p:cNvPr>
            <p:cNvSpPr/>
            <p:nvPr/>
          </p:nvSpPr>
          <p:spPr>
            <a:xfrm>
              <a:off x="1195809" y="-302223"/>
              <a:ext cx="4202763" cy="536441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4E0A6B76-0AD6-4187-ADAA-ECBD347B2876}"/>
                </a:ext>
              </a:extLst>
            </p:cNvPr>
            <p:cNvSpPr txBox="1"/>
            <p:nvPr/>
          </p:nvSpPr>
          <p:spPr>
            <a:xfrm>
              <a:off x="1333743" y="-318811"/>
              <a:ext cx="4076784" cy="536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000" kern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wymianę </a:t>
              </a:r>
              <a:r>
                <a:rPr lang="pl-PL" sz="3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kotłów</a:t>
              </a:r>
              <a:r>
                <a:rPr lang="pl-PL" sz="3000" kern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endParaRPr lang="pl-PL" sz="3200" b="1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6F5BDF16-D470-4F83-B2B7-CB519E559332}"/>
              </a:ext>
            </a:extLst>
          </p:cNvPr>
          <p:cNvGrpSpPr/>
          <p:nvPr/>
        </p:nvGrpSpPr>
        <p:grpSpPr>
          <a:xfrm>
            <a:off x="274379" y="2498040"/>
            <a:ext cx="4649313" cy="717550"/>
            <a:chOff x="419739" y="669198"/>
            <a:chExt cx="4458589" cy="717550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B0DC54B4-1A6F-49AC-859F-F95CBC544D0D}"/>
                </a:ext>
              </a:extLst>
            </p:cNvPr>
            <p:cNvSpPr/>
            <p:nvPr/>
          </p:nvSpPr>
          <p:spPr>
            <a:xfrm>
              <a:off x="419739" y="669198"/>
              <a:ext cx="4202763" cy="71755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6604B94E-620F-432B-A18B-B4B18D684E24}"/>
                </a:ext>
              </a:extLst>
            </p:cNvPr>
            <p:cNvSpPr txBox="1"/>
            <p:nvPr/>
          </p:nvSpPr>
          <p:spPr>
            <a:xfrm>
              <a:off x="541990" y="690214"/>
              <a:ext cx="4336338" cy="675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kern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nasadzenia zieleni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48BD2533-843F-4F41-B411-E87C760445EC}"/>
              </a:ext>
            </a:extLst>
          </p:cNvPr>
          <p:cNvGrpSpPr/>
          <p:nvPr/>
        </p:nvGrpSpPr>
        <p:grpSpPr>
          <a:xfrm>
            <a:off x="274379" y="3410290"/>
            <a:ext cx="4382544" cy="717550"/>
            <a:chOff x="530806" y="1478091"/>
            <a:chExt cx="4202763" cy="967676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5250271A-0C2F-4603-9C0C-FC471C14A96A}"/>
                </a:ext>
              </a:extLst>
            </p:cNvPr>
            <p:cNvSpPr/>
            <p:nvPr/>
          </p:nvSpPr>
          <p:spPr>
            <a:xfrm>
              <a:off x="530806" y="1478091"/>
              <a:ext cx="4202763" cy="96767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267ADC89-87E1-41AA-AEC4-FC56A22666E3}"/>
                </a:ext>
              </a:extLst>
            </p:cNvPr>
            <p:cNvSpPr txBox="1"/>
            <p:nvPr/>
          </p:nvSpPr>
          <p:spPr>
            <a:xfrm>
              <a:off x="559148" y="1506433"/>
              <a:ext cx="4146079" cy="910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kern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edukację ekologiczną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CD0E2743-B334-4534-914B-DCDBE0040B44}"/>
              </a:ext>
            </a:extLst>
          </p:cNvPr>
          <p:cNvGrpSpPr/>
          <p:nvPr/>
        </p:nvGrpSpPr>
        <p:grpSpPr>
          <a:xfrm>
            <a:off x="231493" y="4327043"/>
            <a:ext cx="8626230" cy="1085296"/>
            <a:chOff x="201223" y="644794"/>
            <a:chExt cx="4515786" cy="1557306"/>
          </a:xfrm>
        </p:grpSpPr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id="{D69882CA-8AE5-4625-8616-070DE1464B66}"/>
                </a:ext>
              </a:extLst>
            </p:cNvPr>
            <p:cNvSpPr/>
            <p:nvPr/>
          </p:nvSpPr>
          <p:spPr>
            <a:xfrm>
              <a:off x="201223" y="644794"/>
              <a:ext cx="4515786" cy="155730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rostokąt: zaokrąglone rogi 4">
              <a:extLst>
                <a:ext uri="{FF2B5EF4-FFF2-40B4-BE49-F238E27FC236}">
                  <a16:creationId xmlns:a16="http://schemas.microsoft.com/office/drawing/2014/main" id="{AFD325ED-3E1F-45A4-A68B-B14141D3EC46}"/>
                </a:ext>
              </a:extLst>
            </p:cNvPr>
            <p:cNvSpPr txBox="1"/>
            <p:nvPr/>
          </p:nvSpPr>
          <p:spPr>
            <a:xfrm>
              <a:off x="274238" y="671589"/>
              <a:ext cx="4415833" cy="130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kern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kontrolę przestrzegania uchwały antysmogowej oraz zakazu spalania odpadów i pozostałości roślinnych</a:t>
              </a:r>
            </a:p>
          </p:txBody>
        </p:sp>
      </p:grpSp>
      <p:sp>
        <p:nvSpPr>
          <p:cNvPr id="22" name="Prostokąt: zaokrąglone rogi 4">
            <a:extLst>
              <a:ext uri="{FF2B5EF4-FFF2-40B4-BE49-F238E27FC236}">
                <a16:creationId xmlns:a16="http://schemas.microsoft.com/office/drawing/2014/main" id="{C106F37B-E3A6-44F4-A317-0A66E0BD867F}"/>
              </a:ext>
            </a:extLst>
          </p:cNvPr>
          <p:cNvSpPr txBox="1"/>
          <p:nvPr/>
        </p:nvSpPr>
        <p:spPr>
          <a:xfrm rot="10800000" flipV="1">
            <a:off x="370967" y="5412339"/>
            <a:ext cx="8486753" cy="14988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4290" rIns="45720" bIns="34290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3200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czyszczenie ulic na mokro i zakaz używania dmuchaw do liści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3F75DADA-79D4-4695-8FBB-9ECC8034642D}"/>
              </a:ext>
            </a:extLst>
          </p:cNvPr>
          <p:cNvGrpSpPr/>
          <p:nvPr/>
        </p:nvGrpSpPr>
        <p:grpSpPr>
          <a:xfrm>
            <a:off x="303933" y="714916"/>
            <a:ext cx="7449063" cy="717551"/>
            <a:chOff x="1195809" y="-302223"/>
            <a:chExt cx="4233678" cy="569819"/>
          </a:xfrm>
        </p:grpSpPr>
        <p:sp>
          <p:nvSpPr>
            <p:cNvPr id="20" name="Prostokąt: zaokrąglone rogi 19">
              <a:extLst>
                <a:ext uri="{FF2B5EF4-FFF2-40B4-BE49-F238E27FC236}">
                  <a16:creationId xmlns:a16="http://schemas.microsoft.com/office/drawing/2014/main" id="{A356F030-58B6-4B63-BE21-B1D0822416FB}"/>
                </a:ext>
              </a:extLst>
            </p:cNvPr>
            <p:cNvSpPr/>
            <p:nvPr/>
          </p:nvSpPr>
          <p:spPr>
            <a:xfrm>
              <a:off x="1195809" y="-302223"/>
              <a:ext cx="4202763" cy="56981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: zaokrąglone rogi 4">
              <a:extLst>
                <a:ext uri="{FF2B5EF4-FFF2-40B4-BE49-F238E27FC236}">
                  <a16:creationId xmlns:a16="http://schemas.microsoft.com/office/drawing/2014/main" id="{B26A1A6E-9E37-406E-8F56-7448E85347B3}"/>
                </a:ext>
              </a:extLst>
            </p:cNvPr>
            <p:cNvSpPr txBox="1"/>
            <p:nvPr/>
          </p:nvSpPr>
          <p:spPr>
            <a:xfrm>
              <a:off x="1269610" y="-295033"/>
              <a:ext cx="4159877" cy="536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inwentaryzację</a:t>
              </a:r>
              <a:r>
                <a:rPr lang="pl-PL" sz="3000" kern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źródeł ciepła do </a:t>
              </a:r>
              <a:r>
                <a:rPr lang="pl-PL" sz="3000" b="1" kern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31 grudnia 2021 r. </a:t>
              </a:r>
              <a:endParaRPr lang="pl-PL" sz="3200" b="1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69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3EC3D15-1360-4B3B-BCDE-1DB749CBA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231858"/>
              </p:ext>
            </p:extLst>
          </p:nvPr>
        </p:nvGraphicFramePr>
        <p:xfrm>
          <a:off x="635582" y="1990845"/>
          <a:ext cx="10325644" cy="462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780C1BAB-3BA9-4CF9-9A6B-98C422F65748}"/>
              </a:ext>
            </a:extLst>
          </p:cNvPr>
          <p:cNvSpPr txBox="1"/>
          <p:nvPr/>
        </p:nvSpPr>
        <p:spPr>
          <a:xfrm>
            <a:off x="138896" y="1064871"/>
            <a:ext cx="978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94DA"/>
                </a:solidFill>
                <a:latin typeface="Arial Narrow" panose="020B0606020202030204" pitchFamily="34" charset="0"/>
                <a:ea typeface="+mj-ea"/>
                <a:cs typeface="Arial"/>
              </a:rPr>
              <a:t>Dodatkowo m. st. Warszawa powinno przygotować:</a:t>
            </a:r>
            <a:r>
              <a:rPr lang="pl-PL" sz="36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55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784" y="2512859"/>
            <a:ext cx="11198431" cy="2522279"/>
          </a:xfrm>
        </p:spPr>
        <p:txBody>
          <a:bodyPr>
            <a:noAutofit/>
          </a:bodyPr>
          <a:lstStyle/>
          <a:p>
            <a:r>
              <a:rPr lang="pl-PL" sz="5600" b="1" dirty="0">
                <a:latin typeface="Arial Narrow" panose="020B0606020202030204" pitchFamily="34" charset="0"/>
                <a:cs typeface="Arial"/>
              </a:rPr>
              <a:t>Co nowy Program Ochrony Powietrza oznacza dla mieszkańców?</a:t>
            </a:r>
          </a:p>
        </p:txBody>
      </p:sp>
    </p:spTree>
    <p:extLst>
      <p:ext uri="{BB962C8B-B14F-4D97-AF65-F5344CB8AC3E}">
        <p14:creationId xmlns:p14="http://schemas.microsoft.com/office/powerpoint/2010/main" val="305488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A7FBFC99-57C3-4EB3-A055-D958C7918B3F}"/>
              </a:ext>
            </a:extLst>
          </p:cNvPr>
          <p:cNvSpPr/>
          <p:nvPr/>
        </p:nvSpPr>
        <p:spPr>
          <a:xfrm>
            <a:off x="231493" y="5608008"/>
            <a:ext cx="8486753" cy="90680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A6A94A90-F85E-4585-B619-58399096E768}"/>
              </a:ext>
            </a:extLst>
          </p:cNvPr>
          <p:cNvGrpSpPr/>
          <p:nvPr/>
        </p:nvGrpSpPr>
        <p:grpSpPr>
          <a:xfrm>
            <a:off x="204660" y="1158023"/>
            <a:ext cx="9927045" cy="967675"/>
            <a:chOff x="1195809" y="-302223"/>
            <a:chExt cx="4202763" cy="572221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CA2285C7-4B67-4561-88B6-02D8A8F9C2EE}"/>
                </a:ext>
              </a:extLst>
            </p:cNvPr>
            <p:cNvSpPr/>
            <p:nvPr/>
          </p:nvSpPr>
          <p:spPr>
            <a:xfrm>
              <a:off x="1195809" y="-302223"/>
              <a:ext cx="4202763" cy="56981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4E0A6B76-0AD6-4187-ADAA-ECBD347B2876}"/>
                </a:ext>
              </a:extLst>
            </p:cNvPr>
            <p:cNvSpPr txBox="1"/>
            <p:nvPr/>
          </p:nvSpPr>
          <p:spPr>
            <a:xfrm>
              <a:off x="1235860" y="-302223"/>
              <a:ext cx="3935665" cy="572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/>
              <a:r>
                <a:rPr lang="pl-PL" sz="3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współpracę z gminą przy inwentaryzacji i wymianie źródeł ciepła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6F5BDF16-D470-4F83-B2B7-CB519E559332}"/>
              </a:ext>
            </a:extLst>
          </p:cNvPr>
          <p:cNvGrpSpPr/>
          <p:nvPr/>
        </p:nvGrpSpPr>
        <p:grpSpPr>
          <a:xfrm>
            <a:off x="257322" y="3376329"/>
            <a:ext cx="11352085" cy="1144240"/>
            <a:chOff x="-2657817" y="-428523"/>
            <a:chExt cx="4202763" cy="775956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B0DC54B4-1A6F-49AC-859F-F95CBC544D0D}"/>
                </a:ext>
              </a:extLst>
            </p:cNvPr>
            <p:cNvSpPr/>
            <p:nvPr/>
          </p:nvSpPr>
          <p:spPr>
            <a:xfrm>
              <a:off x="-2657817" y="-370117"/>
              <a:ext cx="4202763" cy="71755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6604B94E-620F-432B-A18B-B4B18D684E24}"/>
                </a:ext>
              </a:extLst>
            </p:cNvPr>
            <p:cNvSpPr txBox="1"/>
            <p:nvPr/>
          </p:nvSpPr>
          <p:spPr>
            <a:xfrm>
              <a:off x="-2613429" y="-428523"/>
              <a:ext cx="4158375" cy="775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/>
              <a:r>
                <a:rPr lang="pl-PL" sz="3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przekazywanie gminom deklaracji o wymianie bądź instalacji dodatkowych źródeł ciepła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48BD2533-843F-4F41-B411-E87C760445EC}"/>
              </a:ext>
            </a:extLst>
          </p:cNvPr>
          <p:cNvGrpSpPr/>
          <p:nvPr/>
        </p:nvGrpSpPr>
        <p:grpSpPr>
          <a:xfrm>
            <a:off x="212480" y="2247622"/>
            <a:ext cx="9510254" cy="1040991"/>
            <a:chOff x="520385" y="706594"/>
            <a:chExt cx="5035511" cy="1040991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5250271A-0C2F-4603-9C0C-FC471C14A96A}"/>
                </a:ext>
              </a:extLst>
            </p:cNvPr>
            <p:cNvSpPr/>
            <p:nvPr/>
          </p:nvSpPr>
          <p:spPr>
            <a:xfrm>
              <a:off x="520385" y="706594"/>
              <a:ext cx="4202763" cy="96767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267ADC89-87E1-41AA-AEC4-FC56A22666E3}"/>
                </a:ext>
              </a:extLst>
            </p:cNvPr>
            <p:cNvSpPr txBox="1"/>
            <p:nvPr/>
          </p:nvSpPr>
          <p:spPr>
            <a:xfrm>
              <a:off x="576248" y="706594"/>
              <a:ext cx="4979648" cy="1040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kern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konieczność przestrzegania zakazu używania dmuchaw do liści</a:t>
              </a:r>
            </a:p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3200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CD0E2743-B334-4534-914B-DCDBE0040B44}"/>
              </a:ext>
            </a:extLst>
          </p:cNvPr>
          <p:cNvGrpSpPr/>
          <p:nvPr/>
        </p:nvGrpSpPr>
        <p:grpSpPr>
          <a:xfrm>
            <a:off x="204660" y="4458073"/>
            <a:ext cx="11987340" cy="1058113"/>
            <a:chOff x="201223" y="636563"/>
            <a:chExt cx="5443167" cy="1565537"/>
          </a:xfrm>
        </p:grpSpPr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id="{D69882CA-8AE5-4625-8616-070DE1464B66}"/>
                </a:ext>
              </a:extLst>
            </p:cNvPr>
            <p:cNvSpPr/>
            <p:nvPr/>
          </p:nvSpPr>
          <p:spPr>
            <a:xfrm>
              <a:off x="201223" y="636563"/>
              <a:ext cx="4515786" cy="156553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rostokąt: zaokrąglone rogi 4">
              <a:extLst>
                <a:ext uri="{FF2B5EF4-FFF2-40B4-BE49-F238E27FC236}">
                  <a16:creationId xmlns:a16="http://schemas.microsoft.com/office/drawing/2014/main" id="{AFD325ED-3E1F-45A4-A68B-B14141D3EC46}"/>
                </a:ext>
              </a:extLst>
            </p:cNvPr>
            <p:cNvSpPr txBox="1"/>
            <p:nvPr/>
          </p:nvSpPr>
          <p:spPr>
            <a:xfrm>
              <a:off x="274238" y="897059"/>
              <a:ext cx="5370152" cy="1081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/>
              <a:r>
                <a:rPr lang="pl-PL" sz="3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przestrzeganie uchwały antysmogowej oraz zakazu spalania odpadów </a:t>
              </a:r>
            </a:p>
            <a:p>
              <a:pPr lvl="0"/>
              <a:r>
                <a:rPr lang="pl-PL" sz="30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 pozostałości roślinnych</a:t>
              </a:r>
            </a:p>
          </p:txBody>
        </p:sp>
      </p:grpSp>
      <p:sp>
        <p:nvSpPr>
          <p:cNvPr id="22" name="Prostokąt: zaokrąglone rogi 4">
            <a:extLst>
              <a:ext uri="{FF2B5EF4-FFF2-40B4-BE49-F238E27FC236}">
                <a16:creationId xmlns:a16="http://schemas.microsoft.com/office/drawing/2014/main" id="{C106F37B-E3A6-44F4-A317-0A66E0BD867F}"/>
              </a:ext>
            </a:extLst>
          </p:cNvPr>
          <p:cNvSpPr txBox="1"/>
          <p:nvPr/>
        </p:nvSpPr>
        <p:spPr>
          <a:xfrm rot="10800000" flipV="1">
            <a:off x="370968" y="5370578"/>
            <a:ext cx="8486753" cy="11442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4290" rIns="45720" bIns="34290" numCol="1" spcCol="1270" anchor="ctr" anchorCtr="0">
            <a:noAutofit/>
          </a:bodyPr>
          <a:lstStyle/>
          <a:p>
            <a:pPr lvl="0"/>
            <a:r>
              <a:rPr lang="pl-PL" sz="3000" dirty="0">
                <a:solidFill>
                  <a:schemeClr val="tx1"/>
                </a:solidFill>
                <a:latin typeface="Arial Narrow" panose="020B0606020202030204" pitchFamily="34" charset="0"/>
              </a:rPr>
              <a:t>realizację działań krótkoterminowych</a:t>
            </a:r>
          </a:p>
        </p:txBody>
      </p:sp>
    </p:spTree>
    <p:extLst>
      <p:ext uri="{BB962C8B-B14F-4D97-AF65-F5344CB8AC3E}">
        <p14:creationId xmlns:p14="http://schemas.microsoft.com/office/powerpoint/2010/main" val="1605757486"/>
      </p:ext>
    </p:extLst>
  </p:cSld>
  <p:clrMapOvr>
    <a:masterClrMapping/>
  </p:clrMapOvr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KW63D35FNNNZ-772405533-401</_dlc_DocId>
    <_dlc_DocIdUrl xmlns="1dd5019b-cf2d-4e34-9b13-b0e47f661534">
      <Url>https://portal.umwm.local/departament/dgopzw/weop/_layouts/15/DocIdRedir.aspx?ID=KW63D35FNNNZ-772405533-401</Url>
      <Description>KW63D35FNNNZ-772405533-401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2D7DF7-8DD1-4CEE-8837-0CE358EF2B90}">
  <ds:schemaRefs>
    <ds:schemaRef ds:uri="http://schemas.microsoft.com/office/2006/documentManagement/types"/>
    <ds:schemaRef ds:uri="5712b2ed-aa43-417d-8251-ac07664d63cd"/>
    <ds:schemaRef ds:uri="http://purl.org/dc/dcmitype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1dd5019b-cf2d-4e34-9b13-b0e47f66153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209</Words>
  <Application>Microsoft Office PowerPoint</Application>
  <PresentationFormat>Panoramiczny</PresentationFormat>
  <Paragraphs>41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Oddech dla mazowsza</vt:lpstr>
      <vt:lpstr>Sejmik Województwa Mazowieckiego przyjął nowy  Program Ochrony Powietrza  dla województwa mazowieckiego</vt:lpstr>
      <vt:lpstr>Prezentacja programu PowerPoint</vt:lpstr>
      <vt:lpstr>Co chcemy osiągnąć?</vt:lpstr>
      <vt:lpstr>Co nowy Program Ochrony Powietrza oznacza dla samorządów?</vt:lpstr>
      <vt:lpstr>Prezentacja programu PowerPoint</vt:lpstr>
      <vt:lpstr>Prezentacja programu PowerPoint</vt:lpstr>
      <vt:lpstr>Co nowy Program Ochrony Powietrza oznacza dla mieszkańców?</vt:lpstr>
      <vt:lpstr>Prezentacja programu PowerPoint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Wojciechowicz Piotr</cp:lastModifiedBy>
  <cp:revision>124</cp:revision>
  <cp:lastPrinted>2020-09-08T11:18:05Z</cp:lastPrinted>
  <dcterms:created xsi:type="dcterms:W3CDTF">2020-02-19T09:02:39Z</dcterms:created>
  <dcterms:modified xsi:type="dcterms:W3CDTF">2020-09-30T06:37:50Z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7e013c51-cc9b-48ec-b5e5-cb6517dde4de</vt:lpwstr>
  </property>
</Properties>
</file>